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9" r:id="rId12"/>
    <p:sldId id="270" r:id="rId13"/>
    <p:sldId id="271" r:id="rId14"/>
    <p:sldId id="272" r:id="rId15"/>
    <p:sldId id="274" r:id="rId16"/>
    <p:sldId id="275" r:id="rId17"/>
    <p:sldId id="276" r:id="rId18"/>
    <p:sldId id="277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Ковалева (Никулина)" initials="ТК(" lastIdx="1" clrIdx="0">
    <p:extLst>
      <p:ext uri="{19B8F6BF-5375-455C-9EA6-DF929625EA0E}">
        <p15:presenceInfo xmlns:p15="http://schemas.microsoft.com/office/powerpoint/2012/main" userId="S-1-5-21-3178385096-169853850-354357014-29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EBC35-2589-4B8E-8E49-BA4FC6D7DB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1677658-0F5E-4F3B-BA4E-38E7240BC4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182435-1901-4D6B-9C93-A728005F5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6451-0480-4A92-A9EA-9D03A92C6081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436C85-DE2D-4FC4-B419-7D4C6DE40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AB08B4-4916-44FF-8122-FB555E6B5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1C989-FD58-4BD3-80CD-B40A19A0D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218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5380BE-E3C8-4493-B64C-2030166DF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0F76A63-9B67-46B3-9EB4-41A999046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30458C-574C-407A-ABF1-B9D9AE450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6451-0480-4A92-A9EA-9D03A92C6081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42E8A8-B4D9-4B65-9757-CB37C879E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D2E608-D77F-46D2-B28E-9D887C547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1C989-FD58-4BD3-80CD-B40A19A0D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456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A3C53F5-5E83-4E72-8C99-818E08B024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38465E7-D231-4599-A558-9756809D14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9670A4-889E-479A-85DD-8EC86AE74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6451-0480-4A92-A9EA-9D03A92C6081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52BA3E-CFFB-4D91-AECC-0AC870DC3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E17D35-1F4B-4DC8-BD05-F3BA2362E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1C989-FD58-4BD3-80CD-B40A19A0D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02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BF700F-3793-4BC3-83EB-A98224F3E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4F8C62-984A-40D1-94EB-47958BFCD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392E64-D0E0-4C86-9B08-354B18C1B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6451-0480-4A92-A9EA-9D03A92C6081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DDCE88-3C3A-4109-B4B0-E96C69347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17A47-7DA6-4253-8539-22474CE18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1C989-FD58-4BD3-80CD-B40A19A0D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47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D38324-E26D-41EB-A046-DC746D723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01AB9E-3C10-4DCB-8D2D-AC0BF7FBF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0F5D3C-C389-4550-B408-9244C11B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6451-0480-4A92-A9EA-9D03A92C6081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D4B8D9-5E40-4470-A65B-AA21F5BD2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3970F9-E78D-4D4A-BA65-FA8DB9666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1C989-FD58-4BD3-80CD-B40A19A0D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909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B41C8-5888-43CF-838E-9BA759543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B7C207-C7F5-4A2C-B2EC-D491F4FA57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9C259E-B3C4-46F2-9848-ADDF057E8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FE9DF5-E72C-4974-A464-7A77872BC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6451-0480-4A92-A9EA-9D03A92C6081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EC60CD-FB9D-4467-BFBF-BE39B1524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CFD353-AAEA-4F10-9864-476E4D419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1C989-FD58-4BD3-80CD-B40A19A0D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86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A0503C-E001-4556-9B42-F31FEBE3D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3DD8FE-8C33-4A13-9CD9-8A2676E9B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A68F32-07BB-4EE3-8EF1-0015572AB6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E28A81-778C-4BCA-A153-BEFD50F1E6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5051A95-6436-433F-A8E1-24C68B659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67208A-48C8-4BFE-B746-E555F7B11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6451-0480-4A92-A9EA-9D03A92C6081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1C6B704-FA15-4342-A9ED-235A7D409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5073776-82A4-4A06-ACE4-463FDE5F9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1C989-FD58-4BD3-80CD-B40A19A0D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749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E68920-D5E6-4CB0-A1CA-D38A7B9C4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701F382-FF87-4540-861F-369B83E83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6451-0480-4A92-A9EA-9D03A92C6081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0C12AEB-EDF3-404D-9DDE-B9F397001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E8C2E5A-ED53-4CC8-855D-81E6166BD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1C989-FD58-4BD3-80CD-B40A19A0D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62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5FBC2C1-02F9-4738-8AA3-1E15BA5B5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6451-0480-4A92-A9EA-9D03A92C6081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F04C5DF-89CA-4C8A-AB76-BA384F7DD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450C42-9B32-4E77-991D-AAC015DA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1C989-FD58-4BD3-80CD-B40A19A0D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522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DCBF6-79B9-42DF-97C0-F6E6A1502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76A70C-FE9B-4615-9B8A-B12735D7C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F00B738-A8CD-4814-8E8C-47DEFAAE3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0E31F3-3284-4C2F-8094-C79BF7D74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6451-0480-4A92-A9EA-9D03A92C6081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7AFF22-3383-4D77-8AE7-F9AFF15FC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9AE01A-6D5F-465F-8FA0-A8B3F5DF4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1C989-FD58-4BD3-80CD-B40A19A0D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304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7E22CF-94F5-4790-9D42-D3D9BECEA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D8D803-9DE4-4CFD-B5EC-117058C0E1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0C98783-C88F-4713-818B-25D132A0B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B8255B-053B-4226-A9B0-6F7C3C77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6451-0480-4A92-A9EA-9D03A92C6081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4BD9BC-0167-4112-BC3A-5054E3E3B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B6ED49-7A12-4229-8B49-0923F17EB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1C989-FD58-4BD3-80CD-B40A19A0D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580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139C65-22D8-4286-A006-036A28B44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0E98E4-877C-41E9-88A6-4F1229512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9EE2CF-FE06-4369-934A-297B5692B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16451-0480-4A92-A9EA-9D03A92C6081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38DFC8-92BC-428E-A68F-E09CEFE312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FECB34-805B-4DA5-83F7-BD578A7713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1C989-FD58-4BD3-80CD-B40A19A0D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22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k.et.astral.r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70D01-7411-496C-BF05-4E19213F7D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6921" y="659219"/>
            <a:ext cx="9144000" cy="1447246"/>
          </a:xfrm>
        </p:spPr>
        <p:txBody>
          <a:bodyPr>
            <a:normAutofit fontScale="90000"/>
          </a:bodyPr>
          <a:lstStyle/>
          <a:p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kern="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Астрал Подпись: Создание заявки на основе действующего  сертификата </a:t>
            </a: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i="1" kern="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Для регистрации в сервисе перейдите по ссылке  </a:t>
            </a:r>
            <a:r>
              <a:rPr lang="ru-RU" sz="2000" i="1" u="sng" kern="100" dirty="0">
                <a:solidFill>
                  <a:srgbClr val="0563C1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https://lk.et.astral.ru/</a:t>
            </a:r>
            <a:r>
              <a:rPr lang="ru-RU" sz="2000" i="1" u="sng" kern="100" dirty="0">
                <a:solidFill>
                  <a:srgbClr val="0563C1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2000" i="1" kern="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i="1" kern="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Зарегистрируйтесь. </a:t>
            </a:r>
            <a:br>
              <a:rPr lang="ru-RU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i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ADEF89-4650-45C1-AF65-A0068CFAB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079" y="1382842"/>
            <a:ext cx="8016935" cy="530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9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C6CFE145-B5A2-40A5-AC56-FDEB4E908F3B}"/>
              </a:ext>
            </a:extLst>
          </p:cNvPr>
          <p:cNvGrpSpPr/>
          <p:nvPr/>
        </p:nvGrpSpPr>
        <p:grpSpPr>
          <a:xfrm>
            <a:off x="787401" y="1130300"/>
            <a:ext cx="9626600" cy="5435599"/>
            <a:chOff x="762001" y="939800"/>
            <a:chExt cx="9626600" cy="5435599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B854B75E-2320-4BC2-8B49-EF8A8B93C22C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762001" y="939800"/>
              <a:ext cx="9626600" cy="5435599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8280D32-C0FF-4E7A-9153-36E486D69AEF}"/>
                </a:ext>
              </a:extLst>
            </p:cNvPr>
            <p:cNvSpPr txBox="1"/>
            <p:nvPr/>
          </p:nvSpPr>
          <p:spPr>
            <a:xfrm>
              <a:off x="3263900" y="2463800"/>
              <a:ext cx="4406900" cy="838200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3756643-4A4B-44AC-A8BD-C306F82DD52F}"/>
              </a:ext>
            </a:extLst>
          </p:cNvPr>
          <p:cNvSpPr txBox="1"/>
          <p:nvPr/>
        </p:nvSpPr>
        <p:spPr>
          <a:xfrm>
            <a:off x="1079500" y="596900"/>
            <a:ext cx="10350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Выберите место, где хранится ключ.</a:t>
            </a:r>
          </a:p>
        </p:txBody>
      </p:sp>
    </p:spTree>
    <p:extLst>
      <p:ext uri="{BB962C8B-B14F-4D97-AF65-F5344CB8AC3E}">
        <p14:creationId xmlns:p14="http://schemas.microsoft.com/office/powerpoint/2010/main" val="4235213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3E7E9C8-4995-4102-9F13-9408C61DC1D3}"/>
              </a:ext>
            </a:extLst>
          </p:cNvPr>
          <p:cNvSpPr txBox="1"/>
          <p:nvPr/>
        </p:nvSpPr>
        <p:spPr>
          <a:xfrm>
            <a:off x="2184400" y="537130"/>
            <a:ext cx="960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Выберите действующий сертификат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C8CDA672-405F-4E52-AE3A-A91E1B5DD331}"/>
              </a:ext>
            </a:extLst>
          </p:cNvPr>
          <p:cNvGrpSpPr/>
          <p:nvPr/>
        </p:nvGrpSpPr>
        <p:grpSpPr>
          <a:xfrm>
            <a:off x="1442085" y="1071562"/>
            <a:ext cx="9307830" cy="4714875"/>
            <a:chOff x="1442085" y="1071562"/>
            <a:chExt cx="9307830" cy="4714875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BBE99192-C328-4B1D-8F21-4D1F392CB4FC}"/>
                </a:ext>
              </a:extLst>
            </p:cNvPr>
            <p:cNvGrpSpPr/>
            <p:nvPr/>
          </p:nvGrpSpPr>
          <p:grpSpPr>
            <a:xfrm>
              <a:off x="1442085" y="1071562"/>
              <a:ext cx="9307830" cy="4714875"/>
              <a:chOff x="1442085" y="1071562"/>
              <a:chExt cx="9307830" cy="4714875"/>
            </a:xfrm>
          </p:grpSpPr>
          <p:grpSp>
            <p:nvGrpSpPr>
              <p:cNvPr id="4" name="Группа 3">
                <a:extLst>
                  <a:ext uri="{FF2B5EF4-FFF2-40B4-BE49-F238E27FC236}">
                    <a16:creationId xmlns:a16="http://schemas.microsoft.com/office/drawing/2014/main" id="{B43BF5FE-A5FB-4AA8-85B9-0F622DECB9F4}"/>
                  </a:ext>
                </a:extLst>
              </p:cNvPr>
              <p:cNvGrpSpPr/>
              <p:nvPr/>
            </p:nvGrpSpPr>
            <p:grpSpPr>
              <a:xfrm>
                <a:off x="1442085" y="1071562"/>
                <a:ext cx="9307830" cy="4714875"/>
                <a:chOff x="1442085" y="1071562"/>
                <a:chExt cx="9307830" cy="4714875"/>
              </a:xfrm>
            </p:grpSpPr>
            <p:pic>
              <p:nvPicPr>
                <p:cNvPr id="2" name="Рисунок 1">
                  <a:extLst>
                    <a:ext uri="{FF2B5EF4-FFF2-40B4-BE49-F238E27FC236}">
                      <a16:creationId xmlns:a16="http://schemas.microsoft.com/office/drawing/2014/main" id="{B779EBB1-34DD-4A16-8A3C-07864ED00976}"/>
                    </a:ext>
                  </a:extLst>
                </p:cNvPr>
                <p:cNvPicPr/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42085" y="1071562"/>
                  <a:ext cx="9307830" cy="4714875"/>
                </a:xfrm>
                <a:prstGeom prst="rect">
                  <a:avLst/>
                </a:prstGeom>
                <a:noFill/>
              </p:spPr>
            </p:pic>
            <p:sp>
              <p:nvSpPr>
                <p:cNvPr id="3" name="Прямоугольник 2">
                  <a:extLst>
                    <a:ext uri="{FF2B5EF4-FFF2-40B4-BE49-F238E27FC236}">
                      <a16:creationId xmlns:a16="http://schemas.microsoft.com/office/drawing/2014/main" id="{2364F1C6-E341-41DF-9202-E9B4E8E4C74E}"/>
                    </a:ext>
                  </a:extLst>
                </p:cNvPr>
                <p:cNvSpPr/>
                <p:nvPr/>
              </p:nvSpPr>
              <p:spPr>
                <a:xfrm>
                  <a:off x="4165600" y="3124200"/>
                  <a:ext cx="3733800" cy="1536700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1616D8F-CC53-4797-9454-C48543E6FC99}"/>
                  </a:ext>
                </a:extLst>
              </p:cNvPr>
              <p:cNvSpPr/>
              <p:nvPr/>
            </p:nvSpPr>
            <p:spPr>
              <a:xfrm>
                <a:off x="5130800" y="2794000"/>
                <a:ext cx="2768600" cy="1651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2A9D628-4315-4B31-8946-BE7CEF46C9D6}"/>
                </a:ext>
              </a:extLst>
            </p:cNvPr>
            <p:cNvSpPr txBox="1"/>
            <p:nvPr/>
          </p:nvSpPr>
          <p:spPr>
            <a:xfrm>
              <a:off x="3822700" y="2516532"/>
              <a:ext cx="4343400" cy="607668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557570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D7D0EA66-F39B-4F72-B74D-F43CFC0527A7}"/>
              </a:ext>
            </a:extLst>
          </p:cNvPr>
          <p:cNvGrpSpPr/>
          <p:nvPr/>
        </p:nvGrpSpPr>
        <p:grpSpPr>
          <a:xfrm>
            <a:off x="1675765" y="1499235"/>
            <a:ext cx="8840470" cy="3859530"/>
            <a:chOff x="1675765" y="1499235"/>
            <a:chExt cx="8840470" cy="3859530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6DE35C26-1745-4273-9B5F-708D4C3DDB62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5765" y="1499235"/>
              <a:ext cx="8840470" cy="3859530"/>
            </a:xfrm>
            <a:prstGeom prst="rect">
              <a:avLst/>
            </a:prstGeom>
            <a:noFill/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D7B3664-B0E2-4D57-B635-4FBE3F320558}"/>
                </a:ext>
              </a:extLst>
            </p:cNvPr>
            <p:cNvSpPr txBox="1"/>
            <p:nvPr/>
          </p:nvSpPr>
          <p:spPr>
            <a:xfrm>
              <a:off x="6096000" y="3543783"/>
              <a:ext cx="2413000" cy="799617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76610AA-8111-471E-91AE-8ECB298023E2}"/>
              </a:ext>
            </a:extLst>
          </p:cNvPr>
          <p:cNvSpPr txBox="1"/>
          <p:nvPr/>
        </p:nvSpPr>
        <p:spPr>
          <a:xfrm>
            <a:off x="1841500" y="812800"/>
            <a:ext cx="835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Montserrat" panose="00000500000000000000" pitchFamily="2" charset="-52"/>
              </a:rPr>
              <a:t>Нажмите на </a:t>
            </a:r>
            <a:r>
              <a:rPr lang="ru-RU" b="1" dirty="0">
                <a:latin typeface="Montserrat" panose="00000500000000000000" pitchFamily="2" charset="-52"/>
              </a:rPr>
              <a:t>Подготовить к формированию контейнера</a:t>
            </a:r>
          </a:p>
        </p:txBody>
      </p:sp>
    </p:spTree>
    <p:extLst>
      <p:ext uri="{BB962C8B-B14F-4D97-AF65-F5344CB8AC3E}">
        <p14:creationId xmlns:p14="http://schemas.microsoft.com/office/powerpoint/2010/main" val="2210820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62E036-6B8B-4D0A-A4F3-36714F4FFE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70025" y="2240915"/>
            <a:ext cx="9251950" cy="47383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C5C0B9-DB0F-4156-9A92-FECF6181EDBB}"/>
              </a:ext>
            </a:extLst>
          </p:cNvPr>
          <p:cNvSpPr txBox="1"/>
          <p:nvPr/>
        </p:nvSpPr>
        <p:spPr>
          <a:xfrm>
            <a:off x="1003300" y="386715"/>
            <a:ext cx="10185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Начнется процесс проверки данных. Если уверены, что заявление заполнено корректно – можете не дожидаться окончания проверок  и нажать </a:t>
            </a:r>
            <a:r>
              <a:rPr lang="ru-RU" b="1" dirty="0">
                <a:latin typeface="Montserrat" panose="00000500000000000000" pitchFamily="2" charset="-52"/>
              </a:rPr>
              <a:t>Продолжить</a:t>
            </a:r>
            <a:r>
              <a:rPr lang="ru-RU" i="1" dirty="0">
                <a:latin typeface="Montserrat" panose="00000500000000000000" pitchFamily="2" charset="-52"/>
              </a:rPr>
              <a:t>. Заявление закроется для редактирования и потребуется сформировать контейнер закрытого ключа ЭП. После этого заявление автоматически отправится в обработку,  и его проверит сотрудник технической поддержки компании «Абсолют».</a:t>
            </a:r>
          </a:p>
        </p:txBody>
      </p:sp>
    </p:spTree>
    <p:extLst>
      <p:ext uri="{BB962C8B-B14F-4D97-AF65-F5344CB8AC3E}">
        <p14:creationId xmlns:p14="http://schemas.microsoft.com/office/powerpoint/2010/main" val="2878920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D51E89-E85F-42FC-BEB1-A7C909ACB90F}"/>
              </a:ext>
            </a:extLst>
          </p:cNvPr>
          <p:cNvSpPr txBox="1"/>
          <p:nvPr/>
        </p:nvSpPr>
        <p:spPr>
          <a:xfrm>
            <a:off x="1562100" y="546100"/>
            <a:ext cx="504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Нажмите</a:t>
            </a:r>
            <a:r>
              <a:rPr lang="ru-RU" dirty="0">
                <a:latin typeface="Montserrat" panose="00000500000000000000" pitchFamily="2" charset="-52"/>
              </a:rPr>
              <a:t>  </a:t>
            </a:r>
            <a:r>
              <a:rPr lang="ru-RU" b="1" dirty="0">
                <a:latin typeface="Montserrat" panose="00000500000000000000" pitchFamily="2" charset="-52"/>
              </a:rPr>
              <a:t>Сформировать сейчас.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9C7D19B8-6981-4052-849B-2F8E28E81777}"/>
              </a:ext>
            </a:extLst>
          </p:cNvPr>
          <p:cNvGrpSpPr/>
          <p:nvPr/>
        </p:nvGrpSpPr>
        <p:grpSpPr>
          <a:xfrm>
            <a:off x="1470025" y="1014730"/>
            <a:ext cx="9251950" cy="4549140"/>
            <a:chOff x="1470025" y="1014730"/>
            <a:chExt cx="9251950" cy="4549140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E88A9E5B-3D92-4ADB-BB93-5C4FE78DEFA8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470025" y="1014730"/>
              <a:ext cx="9251950" cy="454914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35185D5-9874-45E7-842E-D10848D25C25}"/>
                </a:ext>
              </a:extLst>
            </p:cNvPr>
            <p:cNvSpPr txBox="1"/>
            <p:nvPr/>
          </p:nvSpPr>
          <p:spPr>
            <a:xfrm>
              <a:off x="6096000" y="3848099"/>
              <a:ext cx="1612900" cy="805861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241438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E863788E-4ED5-4EAE-AF54-C65AF373F0E7}"/>
              </a:ext>
            </a:extLst>
          </p:cNvPr>
          <p:cNvGrpSpPr/>
          <p:nvPr/>
        </p:nvGrpSpPr>
        <p:grpSpPr>
          <a:xfrm>
            <a:off x="1219200" y="1183640"/>
            <a:ext cx="9251950" cy="5140960"/>
            <a:chOff x="1219200" y="1183640"/>
            <a:chExt cx="9251950" cy="5140960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38DFF6E5-B6D1-4538-830B-B9D1DD6E9CE1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19200" y="1183640"/>
              <a:ext cx="9251950" cy="514096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1F98000-105C-4F96-8496-A16F5BC0DCA6}"/>
                </a:ext>
              </a:extLst>
            </p:cNvPr>
            <p:cNvSpPr txBox="1"/>
            <p:nvPr/>
          </p:nvSpPr>
          <p:spPr>
            <a:xfrm>
              <a:off x="3847723" y="2807183"/>
              <a:ext cx="4305677" cy="418617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C7AE832-CE46-4F77-9334-C95419F204E9}"/>
              </a:ext>
            </a:extLst>
          </p:cNvPr>
          <p:cNvSpPr txBox="1"/>
          <p:nvPr/>
        </p:nvSpPr>
        <p:spPr>
          <a:xfrm>
            <a:off x="1219200" y="533400"/>
            <a:ext cx="712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Выберите место для установки контейнера</a:t>
            </a:r>
          </a:p>
        </p:txBody>
      </p:sp>
    </p:spTree>
    <p:extLst>
      <p:ext uri="{BB962C8B-B14F-4D97-AF65-F5344CB8AC3E}">
        <p14:creationId xmlns:p14="http://schemas.microsoft.com/office/powerpoint/2010/main" val="3464088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7E35CC-782E-49F2-95C9-5C3E978B3EEB}"/>
              </a:ext>
            </a:extLst>
          </p:cNvPr>
          <p:cNvSpPr txBox="1"/>
          <p:nvPr/>
        </p:nvSpPr>
        <p:spPr>
          <a:xfrm>
            <a:off x="1470025" y="749300"/>
            <a:ext cx="9007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Выберите режим работы защищенного носителя (чаще используется </a:t>
            </a:r>
            <a:r>
              <a:rPr lang="ru-RU" b="1" dirty="0">
                <a:latin typeface="Montserrat" panose="00000500000000000000" pitchFamily="2" charset="-52"/>
              </a:rPr>
              <a:t>Пассивный режим </a:t>
            </a:r>
            <a:r>
              <a:rPr lang="ru-RU" i="1" dirty="0">
                <a:latin typeface="Montserrat" panose="00000500000000000000" pitchFamily="2" charset="-52"/>
              </a:rPr>
              <a:t>(1) и нажмите </a:t>
            </a:r>
            <a:r>
              <a:rPr lang="ru-RU" b="1" dirty="0">
                <a:latin typeface="Montserrat" panose="00000500000000000000" pitchFamily="2" charset="-52"/>
              </a:rPr>
              <a:t>Установить контейнер </a:t>
            </a:r>
            <a:r>
              <a:rPr lang="ru-RU" i="1" dirty="0">
                <a:latin typeface="Montserrat" panose="00000500000000000000" pitchFamily="2" charset="-52"/>
              </a:rPr>
              <a:t>(2)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35EEC27-BAA1-4D3E-811B-B89DAE9C332A}"/>
              </a:ext>
            </a:extLst>
          </p:cNvPr>
          <p:cNvGrpSpPr/>
          <p:nvPr/>
        </p:nvGrpSpPr>
        <p:grpSpPr>
          <a:xfrm>
            <a:off x="1470025" y="1412240"/>
            <a:ext cx="9251950" cy="4693920"/>
            <a:chOff x="1470025" y="1412240"/>
            <a:chExt cx="9251950" cy="4693920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BE36AD12-3581-4AC4-B432-5C0A20846912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470025" y="1412240"/>
              <a:ext cx="9251950" cy="469392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4D16610-5CA0-4113-820F-52E284315D16}"/>
                </a:ext>
              </a:extLst>
            </p:cNvPr>
            <p:cNvSpPr txBox="1"/>
            <p:nvPr/>
          </p:nvSpPr>
          <p:spPr>
            <a:xfrm>
              <a:off x="4266823" y="4292601"/>
              <a:ext cx="3188077" cy="1254760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D8A7B5C-0343-4970-B750-DB2EAA79A9D1}"/>
              </a:ext>
            </a:extLst>
          </p:cNvPr>
          <p:cNvSpPr txBox="1"/>
          <p:nvPr/>
        </p:nvSpPr>
        <p:spPr>
          <a:xfrm>
            <a:off x="7188200" y="3948431"/>
            <a:ext cx="26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ighlight>
                  <a:srgbClr val="FF0000"/>
                </a:highlight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7B150E-17F8-44E2-BA65-7C750326300E}"/>
              </a:ext>
            </a:extLst>
          </p:cNvPr>
          <p:cNvSpPr txBox="1"/>
          <p:nvPr/>
        </p:nvSpPr>
        <p:spPr>
          <a:xfrm>
            <a:off x="6096000" y="5522198"/>
            <a:ext cx="1503739" cy="36933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4C296E-9EC1-4997-B311-D7226EAEAD52}"/>
              </a:ext>
            </a:extLst>
          </p:cNvPr>
          <p:cNvSpPr txBox="1"/>
          <p:nvPr/>
        </p:nvSpPr>
        <p:spPr>
          <a:xfrm>
            <a:off x="5795962" y="5557997"/>
            <a:ext cx="17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ighlight>
                  <a:srgbClr val="FF0000"/>
                </a:highligh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47962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A5D4195-AB2E-49BE-AD53-BDBFB82EFC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55725" y="1704975"/>
            <a:ext cx="9251950" cy="50482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DF38F5-5EE9-4A08-8971-FDF2AC219A29}"/>
              </a:ext>
            </a:extLst>
          </p:cNvPr>
          <p:cNvSpPr txBox="1"/>
          <p:nvPr/>
        </p:nvSpPr>
        <p:spPr>
          <a:xfrm>
            <a:off x="1079500" y="800100"/>
            <a:ext cx="1010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Запустится процесс </a:t>
            </a:r>
            <a:r>
              <a:rPr lang="ru-RU" b="1" dirty="0">
                <a:latin typeface="Montserrat" panose="00000500000000000000" pitchFamily="2" charset="-52"/>
              </a:rPr>
              <a:t>Формирования контейнера</a:t>
            </a:r>
            <a:r>
              <a:rPr lang="ru-RU" i="1" dirty="0">
                <a:latin typeface="Montserrat" panose="00000500000000000000" pitchFamily="2" charset="-52"/>
              </a:rPr>
              <a:t>. Для генерации случайной последовательности активно перемещайте указатель мыши или нажимайте различные клавиши на клавиатуре</a:t>
            </a:r>
          </a:p>
        </p:txBody>
      </p:sp>
    </p:spTree>
    <p:extLst>
      <p:ext uri="{BB962C8B-B14F-4D97-AF65-F5344CB8AC3E}">
        <p14:creationId xmlns:p14="http://schemas.microsoft.com/office/powerpoint/2010/main" val="543507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95003BA-5702-4F31-98A9-153FA766C3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38262" y="2230935"/>
            <a:ext cx="8986838" cy="42841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186368-0764-48BF-B4E2-EF43BAA8F83B}"/>
              </a:ext>
            </a:extLst>
          </p:cNvPr>
          <p:cNvSpPr txBox="1"/>
          <p:nvPr/>
        </p:nvSpPr>
        <p:spPr>
          <a:xfrm>
            <a:off x="689839" y="482092"/>
            <a:ext cx="11291777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ru-RU" i="1" dirty="0">
                <a:solidFill>
                  <a:srgbClr val="0F1115"/>
                </a:solidFill>
                <a:effectLst/>
                <a:latin typeface="Montserrat" panose="00000500000000000000" pitchFamily="2" charset="-52"/>
              </a:rPr>
              <a:t>Действия на этапе «</a:t>
            </a:r>
            <a:r>
              <a:rPr lang="ru-RU" b="1" dirty="0">
                <a:solidFill>
                  <a:srgbClr val="0F1115"/>
                </a:solidFill>
                <a:effectLst/>
                <a:latin typeface="Montserrat" panose="00000500000000000000" pitchFamily="2" charset="-52"/>
              </a:rPr>
              <a:t>Проверка данных</a:t>
            </a:r>
            <a:r>
              <a:rPr lang="ru-RU" i="1" dirty="0">
                <a:solidFill>
                  <a:srgbClr val="0F1115"/>
                </a:solidFill>
                <a:effectLst/>
                <a:latin typeface="Montserrat" panose="00000500000000000000" pitchFamily="2" charset="-52"/>
              </a:rPr>
              <a:t>»:</a:t>
            </a:r>
          </a:p>
          <a:p>
            <a:pPr>
              <a:buFont typeface="+mj-lt"/>
              <a:buAutoNum type="arabicPeriod"/>
            </a:pPr>
            <a:r>
              <a:rPr lang="ru-RU" b="1" i="1" dirty="0">
                <a:solidFill>
                  <a:srgbClr val="0F1115"/>
                </a:solidFill>
                <a:latin typeface="Montserrat" panose="00000500000000000000" pitchFamily="2" charset="-52"/>
              </a:rPr>
              <a:t> Н</a:t>
            </a:r>
            <a:r>
              <a:rPr lang="ru-RU" b="1" i="1" dirty="0">
                <a:solidFill>
                  <a:srgbClr val="0F1115"/>
                </a:solidFill>
                <a:effectLst/>
                <a:latin typeface="Montserrat" panose="00000500000000000000" pitchFamily="2" charset="-52"/>
              </a:rPr>
              <a:t>езамедлительно</a:t>
            </a:r>
            <a:r>
              <a:rPr lang="ru-RU" i="1" dirty="0">
                <a:solidFill>
                  <a:srgbClr val="0F1115"/>
                </a:solidFill>
                <a:effectLst/>
                <a:latin typeface="Montserrat" panose="00000500000000000000" pitchFamily="2" charset="-52"/>
              </a:rPr>
              <a:t> связаться с компанией «Абсолют» по телефону 8 (4832) 355-190 сразу после отправки документов. </a:t>
            </a:r>
          </a:p>
          <a:p>
            <a:pPr>
              <a:buFont typeface="+mj-lt"/>
              <a:buAutoNum type="arabicPeriod"/>
            </a:pPr>
            <a:r>
              <a:rPr lang="ru-RU" i="1" dirty="0">
                <a:solidFill>
                  <a:srgbClr val="0F1115"/>
                </a:solidFill>
                <a:effectLst/>
                <a:latin typeface="Montserrat" panose="00000500000000000000" pitchFamily="2" charset="-52"/>
              </a:rPr>
              <a:t>Назовите </a:t>
            </a:r>
            <a:r>
              <a:rPr lang="ru-RU" b="1" dirty="0">
                <a:solidFill>
                  <a:srgbClr val="0F1115"/>
                </a:solidFill>
                <a:effectLst/>
                <a:latin typeface="Montserrat" panose="00000500000000000000" pitchFamily="2" charset="-52"/>
              </a:rPr>
              <a:t>ИНН физического лица</a:t>
            </a:r>
            <a:r>
              <a:rPr lang="ru-RU" i="1" dirty="0">
                <a:solidFill>
                  <a:srgbClr val="0F1115"/>
                </a:solidFill>
                <a:effectLst/>
                <a:latin typeface="Montserrat" panose="00000500000000000000" pitchFamily="2" charset="-52"/>
              </a:rPr>
              <a:t>, на которое оформляется заявка на изготовление ЭП.</a:t>
            </a:r>
          </a:p>
        </p:txBody>
      </p:sp>
    </p:spTree>
    <p:extLst>
      <p:ext uri="{BB962C8B-B14F-4D97-AF65-F5344CB8AC3E}">
        <p14:creationId xmlns:p14="http://schemas.microsoft.com/office/powerpoint/2010/main" val="2587938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16BAF5-1008-4FFB-B3E8-8AF90B3CAA5F}"/>
              </a:ext>
            </a:extLst>
          </p:cNvPr>
          <p:cNvSpPr txBox="1"/>
          <p:nvPr/>
        </p:nvSpPr>
        <p:spPr>
          <a:xfrm>
            <a:off x="800100" y="354737"/>
            <a:ext cx="1117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1" dirty="0">
                <a:effectLst/>
                <a:latin typeface="Montserrat" panose="00000500000000000000" pitchFamily="2" charset="-52"/>
              </a:rPr>
              <a:t>Для проверки результата обработки заявления на получение сертификата электронной подписи перейдите в раздел </a:t>
            </a:r>
            <a:r>
              <a:rPr lang="ru-RU" b="1" dirty="0">
                <a:effectLst/>
                <a:latin typeface="Montserrat" panose="00000500000000000000" pitchFamily="2" charset="-52"/>
              </a:rPr>
              <a:t>Мои заявления</a:t>
            </a:r>
            <a:r>
              <a:rPr lang="ru-RU" b="0" dirty="0">
                <a:effectLst/>
                <a:latin typeface="Montserrat" panose="00000500000000000000" pitchFamily="2" charset="-52"/>
              </a:rPr>
              <a:t> </a:t>
            </a:r>
            <a:r>
              <a:rPr lang="ru-RU" b="0" i="1" dirty="0">
                <a:effectLst/>
                <a:latin typeface="Montserrat" panose="00000500000000000000" pitchFamily="2" charset="-52"/>
              </a:rPr>
              <a:t>(1) и нажмите кнопку </a:t>
            </a:r>
            <a:r>
              <a:rPr lang="ru-RU" b="1" dirty="0">
                <a:effectLst/>
                <a:latin typeface="Montserrat" panose="00000500000000000000" pitchFamily="2" charset="-52"/>
              </a:rPr>
              <a:t>Обновить</a:t>
            </a:r>
            <a:r>
              <a:rPr lang="ru-RU" b="1" i="1" dirty="0">
                <a:effectLst/>
                <a:latin typeface="Montserrat" panose="00000500000000000000" pitchFamily="2" charset="-52"/>
              </a:rPr>
              <a:t> </a:t>
            </a:r>
            <a:r>
              <a:rPr lang="ru-RU" b="0" i="1" dirty="0">
                <a:effectLst/>
                <a:latin typeface="Montserrat" panose="00000500000000000000" pitchFamily="2" charset="-52"/>
              </a:rPr>
              <a:t>(2).</a:t>
            </a:r>
            <a:br>
              <a:rPr lang="ru-RU" b="0" i="1" dirty="0">
                <a:effectLst/>
                <a:latin typeface="Montserrat" panose="00000500000000000000" pitchFamily="2" charset="-52"/>
              </a:rPr>
            </a:br>
            <a:r>
              <a:rPr lang="ru-RU" b="0" i="1" dirty="0">
                <a:effectLst/>
                <a:latin typeface="Montserrat" panose="00000500000000000000" pitchFamily="2" charset="-52"/>
              </a:rPr>
              <a:t>(в момент обновления статуса заявления защищенный носитель с записанным на него контейнером закрытого ключа должен быть вставлен в компьютер).</a:t>
            </a:r>
          </a:p>
          <a:p>
            <a:br>
              <a:rPr lang="ru-RU" dirty="0">
                <a:latin typeface="Montserrat" panose="00000500000000000000" pitchFamily="2" charset="-52"/>
              </a:rPr>
            </a:br>
            <a:endParaRPr lang="ru-RU" dirty="0">
              <a:latin typeface="Montserrat" panose="00000500000000000000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64EF28-6028-4DAA-A0F9-EA3D65D13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1659365"/>
            <a:ext cx="10921796" cy="519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75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D90AA5-6DC0-4B02-832B-2D788A364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2310"/>
            <a:ext cx="11582400" cy="959367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i="1" kern="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Для создания заявления на основе сертификата перейдите в реестр </a:t>
            </a:r>
            <a:r>
              <a:rPr lang="ru-RU" sz="1800" b="1" kern="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Сертификаты</a:t>
            </a:r>
            <a:r>
              <a:rPr lang="ru-RU" sz="1800" i="1" kern="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(1) и в строке с необходимым сертификатом нажмите кнопку </a:t>
            </a:r>
            <a:r>
              <a:rPr lang="ru-RU" sz="1800" b="1" kern="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Выпустить новую ЭП на основе сертификата</a:t>
            </a:r>
            <a:r>
              <a:rPr lang="ru-RU" sz="1800" i="1" kern="100" dirty="0"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(2). </a:t>
            </a:r>
            <a:endParaRPr lang="ru-RU" i="1" dirty="0">
              <a:latin typeface="Montserrat" panose="00000500000000000000" pitchFamily="2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198F28-26A5-40FB-8D85-0ED98FEEFC1F}"/>
              </a:ext>
            </a:extLst>
          </p:cNvPr>
          <p:cNvSpPr txBox="1"/>
          <p:nvPr/>
        </p:nvSpPr>
        <p:spPr>
          <a:xfrm>
            <a:off x="2126512" y="2249703"/>
            <a:ext cx="20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highlight>
                  <a:srgbClr val="FF0000"/>
                </a:highlight>
                <a:latin typeface="Montserrat" panose="00000500000000000000" pitchFamily="2" charset="-52"/>
              </a:rPr>
              <a:t>1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F219EDF-B63C-4EC3-8E86-8639369D6E3E}"/>
              </a:ext>
            </a:extLst>
          </p:cNvPr>
          <p:cNvGrpSpPr/>
          <p:nvPr/>
        </p:nvGrpSpPr>
        <p:grpSpPr>
          <a:xfrm>
            <a:off x="1352994" y="1584617"/>
            <a:ext cx="9124505" cy="4688593"/>
            <a:chOff x="1633139" y="1592170"/>
            <a:chExt cx="9602972" cy="4318280"/>
          </a:xfrm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B390DF58-00F4-4A40-A446-17A9B490B00E}"/>
                </a:ext>
              </a:extLst>
            </p:cNvPr>
            <p:cNvGrpSpPr/>
            <p:nvPr/>
          </p:nvGrpSpPr>
          <p:grpSpPr>
            <a:xfrm>
              <a:off x="1633139" y="1592170"/>
              <a:ext cx="9602972" cy="4318280"/>
              <a:chOff x="1633139" y="1346890"/>
              <a:chExt cx="9602972" cy="4318280"/>
            </a:xfrm>
          </p:grpSpPr>
          <p:pic>
            <p:nvPicPr>
              <p:cNvPr id="11" name="Объект 3">
                <a:extLst>
                  <a:ext uri="{FF2B5EF4-FFF2-40B4-BE49-F238E27FC236}">
                    <a16:creationId xmlns:a16="http://schemas.microsoft.com/office/drawing/2014/main" id="{D75B2076-F9F2-4E8A-B558-7BA4E0A1D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33139" y="1346890"/>
                <a:ext cx="9602972" cy="431828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E6499B2-3AA1-453E-9B63-6F6C3DF06C2E}"/>
                  </a:ext>
                </a:extLst>
              </p:cNvPr>
              <p:cNvSpPr txBox="1"/>
              <p:nvPr/>
            </p:nvSpPr>
            <p:spPr>
              <a:xfrm>
                <a:off x="1834652" y="2226233"/>
                <a:ext cx="1240466" cy="340162"/>
              </a:xfrm>
              <a:prstGeom prst="rect">
                <a:avLst/>
              </a:prstGeom>
              <a:noFill/>
              <a:ln w="762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endParaRPr lang="ru-RU" i="1" dirty="0">
                  <a:solidFill>
                    <a:srgbClr val="FF0000"/>
                  </a:solidFill>
                  <a:highlight>
                    <a:srgbClr val="FFFF00"/>
                  </a:highlight>
                  <a:latin typeface="Montserrat" panose="00000500000000000000" pitchFamily="2" charset="-52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421939-FE3E-4DBD-9D02-D96814C2F15F}"/>
                </a:ext>
              </a:extLst>
            </p:cNvPr>
            <p:cNvSpPr txBox="1"/>
            <p:nvPr/>
          </p:nvSpPr>
          <p:spPr>
            <a:xfrm>
              <a:off x="3160638" y="2447444"/>
              <a:ext cx="202017" cy="340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i="1" dirty="0">
                  <a:highlight>
                    <a:srgbClr val="FF0000"/>
                  </a:highlight>
                  <a:latin typeface="Montserrat" panose="00000500000000000000" pitchFamily="2" charset="-52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2910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E863B5-65FC-4B2E-8411-861A48422C03}"/>
              </a:ext>
            </a:extLst>
          </p:cNvPr>
          <p:cNvSpPr txBox="1"/>
          <p:nvPr/>
        </p:nvSpPr>
        <p:spPr>
          <a:xfrm>
            <a:off x="495300" y="442436"/>
            <a:ext cx="113665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1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Если заявка была обработана, статус заявления поменяется на </a:t>
            </a:r>
            <a:r>
              <a:rPr lang="ru-RU" b="1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Подготовка сертификата, Ознакомьтесь с данными в сертификате ЭП:</a:t>
            </a:r>
          </a:p>
          <a:p>
            <a:br>
              <a:rPr lang="ru-RU" i="1" dirty="0">
                <a:latin typeface="Montserrat" panose="00000500000000000000" pitchFamily="2" charset="-52"/>
              </a:rPr>
            </a:br>
            <a:endParaRPr lang="ru-RU" i="1" dirty="0">
              <a:latin typeface="Montserrat" panose="00000500000000000000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353885-8044-4451-AA12-62D4672CB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708" y="1865641"/>
            <a:ext cx="11126092" cy="312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564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0152FD-AE81-4BAF-B3B7-4E0D3E9A7DFC}"/>
              </a:ext>
            </a:extLst>
          </p:cNvPr>
          <p:cNvSpPr txBox="1"/>
          <p:nvPr/>
        </p:nvSpPr>
        <p:spPr>
          <a:xfrm>
            <a:off x="1790700" y="666234"/>
            <a:ext cx="7747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Откройте заявление и нажмите кнопк</a:t>
            </a:r>
            <a:r>
              <a:rPr lang="ru-RU" dirty="0">
                <a:latin typeface="Montserrat" panose="00000500000000000000" pitchFamily="2" charset="-52"/>
              </a:rPr>
              <a:t>у </a:t>
            </a:r>
            <a:r>
              <a:rPr lang="ru-RU" b="1" dirty="0">
                <a:latin typeface="Montserrat" panose="00000500000000000000" pitchFamily="2" charset="-52"/>
              </a:rPr>
              <a:t>Подписать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9C2FEB-BD89-4E28-97E7-66F235F76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344" y="1187080"/>
            <a:ext cx="4382112" cy="529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0669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639268-C6FE-4DD4-BD89-4829A34FC08D}"/>
              </a:ext>
            </a:extLst>
          </p:cNvPr>
          <p:cNvSpPr txBox="1"/>
          <p:nvPr/>
        </p:nvSpPr>
        <p:spPr>
          <a:xfrm>
            <a:off x="838200" y="757535"/>
            <a:ext cx="1010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Откроется окно "</a:t>
            </a:r>
            <a:r>
              <a:rPr lang="ru-RU" b="1" dirty="0">
                <a:latin typeface="Montserrat" panose="00000500000000000000" pitchFamily="2" charset="-52"/>
              </a:rPr>
              <a:t>Подписание сертификата ЭП</a:t>
            </a:r>
            <a:r>
              <a:rPr lang="ru-RU" i="1" dirty="0">
                <a:latin typeface="Montserrat" panose="00000500000000000000" pitchFamily="2" charset="-52"/>
              </a:rPr>
              <a:t>". Выберите место, где хранится электронная подпись, и нажмите кнопку </a:t>
            </a:r>
            <a:r>
              <a:rPr lang="ru-RU" b="1" dirty="0">
                <a:latin typeface="Montserrat" panose="00000500000000000000" pitchFamily="2" charset="-52"/>
              </a:rPr>
              <a:t>Выбрать</a:t>
            </a:r>
            <a:r>
              <a:rPr lang="ru-RU" i="1" dirty="0">
                <a:latin typeface="Montserrat" panose="00000500000000000000" pitchFamily="2" charset="-52"/>
              </a:rPr>
              <a:t>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831355-9745-4E3B-9628-70FBF5B2C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674" y="1861828"/>
            <a:ext cx="6096851" cy="442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940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8F3F0B-87F6-41F5-8EF4-C9C51AF65CD1}"/>
              </a:ext>
            </a:extLst>
          </p:cNvPr>
          <p:cNvSpPr txBox="1"/>
          <p:nvPr/>
        </p:nvSpPr>
        <p:spPr>
          <a:xfrm>
            <a:off x="1625600" y="756335"/>
            <a:ext cx="9474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1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Статус заявления изменится на </a:t>
            </a:r>
            <a:r>
              <a:rPr lang="ru-RU" b="1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Подготовка сертификата</a:t>
            </a:r>
            <a:r>
              <a:rPr lang="ru-RU" b="0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,</a:t>
            </a:r>
            <a:r>
              <a:rPr lang="ru-RU" b="1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 Идёт проверка данных</a:t>
            </a:r>
            <a:r>
              <a:rPr lang="ru-RU" b="0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:</a:t>
            </a:r>
            <a:endParaRPr lang="ru-RU" dirty="0">
              <a:latin typeface="Montserrat" panose="00000500000000000000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05F8AD-6657-4217-97AF-E0F539D90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29" y="1749208"/>
            <a:ext cx="11227471" cy="363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48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1208A3-BC2A-4367-BB08-080587B0D611}"/>
              </a:ext>
            </a:extLst>
          </p:cNvPr>
          <p:cNvSpPr txBox="1"/>
          <p:nvPr/>
        </p:nvSpPr>
        <p:spPr>
          <a:xfrm>
            <a:off x="317500" y="415836"/>
            <a:ext cx="11214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1" dirty="0">
                <a:effectLst/>
                <a:latin typeface="Montserrat" panose="00000500000000000000" pitchFamily="2" charset="-52"/>
              </a:rPr>
              <a:t>Обновите статус заявления, нажав кнопку </a:t>
            </a:r>
            <a:r>
              <a:rPr lang="ru-RU" b="1" dirty="0">
                <a:effectLst/>
                <a:latin typeface="Montserrat" panose="00000500000000000000" pitchFamily="2" charset="-52"/>
              </a:rPr>
              <a:t>Обновить</a:t>
            </a:r>
            <a:r>
              <a:rPr lang="ru-RU" b="0" i="1" dirty="0">
                <a:effectLst/>
                <a:latin typeface="Montserrat" panose="00000500000000000000" pitchFamily="2" charset="-52"/>
              </a:rPr>
              <a:t>. Когда сертификат будет готов, статус заявления поменяется с </a:t>
            </a:r>
            <a:r>
              <a:rPr lang="ru-RU" b="1" dirty="0">
                <a:effectLst/>
                <a:latin typeface="Montserrat" panose="00000500000000000000" pitchFamily="2" charset="-52"/>
              </a:rPr>
              <a:t>Подготовка сертификата</a:t>
            </a:r>
            <a:r>
              <a:rPr lang="ru-RU" b="0" dirty="0">
                <a:effectLst/>
                <a:latin typeface="Montserrat" panose="00000500000000000000" pitchFamily="2" charset="-52"/>
              </a:rPr>
              <a:t> </a:t>
            </a:r>
            <a:r>
              <a:rPr lang="ru-RU" b="0" i="1" dirty="0">
                <a:effectLst/>
                <a:latin typeface="Montserrat" panose="00000500000000000000" pitchFamily="2" charset="-52"/>
              </a:rPr>
              <a:t>на </a:t>
            </a:r>
            <a:r>
              <a:rPr lang="ru-RU" b="1" dirty="0">
                <a:effectLst/>
                <a:latin typeface="Montserrat" panose="00000500000000000000" pitchFamily="2" charset="-52"/>
              </a:rPr>
              <a:t>Готово</a:t>
            </a:r>
            <a:r>
              <a:rPr lang="ru-RU" b="0" i="1" dirty="0">
                <a:effectLst/>
                <a:latin typeface="Montserrat" panose="00000500000000000000" pitchFamily="2" charset="-52"/>
              </a:rPr>
              <a:t>:</a:t>
            </a:r>
            <a:endParaRPr lang="ru-RU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09A8BE-9BAD-453E-A01A-D35A3B877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572" y="1866682"/>
            <a:ext cx="9716856" cy="31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31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0E8C355-C5A3-4A78-B1B2-A9B0A37ACDB0}"/>
              </a:ext>
            </a:extLst>
          </p:cNvPr>
          <p:cNvSpPr txBox="1"/>
          <p:nvPr/>
        </p:nvSpPr>
        <p:spPr>
          <a:xfrm>
            <a:off x="1816100" y="832535"/>
            <a:ext cx="8966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Откройте заявление и нажмите кнопку </a:t>
            </a:r>
            <a:r>
              <a:rPr lang="ru-RU" b="1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Установить</a:t>
            </a:r>
            <a:r>
              <a:rPr lang="ru-RU" i="1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:</a:t>
            </a:r>
            <a:endParaRPr lang="ru-RU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D1913D-D2FB-47BC-A6FB-65142C79D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2602" y="1780945"/>
            <a:ext cx="4086795" cy="329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5280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3A1F24-7EC6-458D-9629-9790FBDA3D58}"/>
              </a:ext>
            </a:extLst>
          </p:cNvPr>
          <p:cNvSpPr txBox="1"/>
          <p:nvPr/>
        </p:nvSpPr>
        <p:spPr>
          <a:xfrm>
            <a:off x="965200" y="730935"/>
            <a:ext cx="1005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1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Появится окно </a:t>
            </a:r>
            <a:r>
              <a:rPr lang="ru-RU" b="0" i="1" dirty="0" err="1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криптопровайдера</a:t>
            </a:r>
            <a:r>
              <a:rPr lang="ru-RU" b="0" i="1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, введите пароль и нажмите </a:t>
            </a:r>
            <a:r>
              <a:rPr lang="ru-RU" b="1" i="0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Ок</a:t>
            </a:r>
            <a:r>
              <a:rPr lang="ru-RU" b="0" i="0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: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A909CF-041A-4C69-B2AA-0D17A55A3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083" y="1097585"/>
            <a:ext cx="5220617" cy="43059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FEC03F-1DC0-4BE4-BFA8-DC4D79C2BBEF}"/>
              </a:ext>
            </a:extLst>
          </p:cNvPr>
          <p:cNvSpPr txBox="1"/>
          <p:nvPr/>
        </p:nvSpPr>
        <p:spPr>
          <a:xfrm>
            <a:off x="1092200" y="5461000"/>
            <a:ext cx="924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i="1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Произойдет установка сертификата ключа проверки электронной подписи в контейнер закрытого ключа и настройка электронной подписи.</a:t>
            </a:r>
          </a:p>
          <a:p>
            <a:pPr algn="l"/>
            <a:r>
              <a:rPr lang="ru-RU" i="1" dirty="0">
                <a:solidFill>
                  <a:srgbClr val="172B4D"/>
                </a:solidFill>
                <a:effectLst/>
                <a:latin typeface="Montserrat" panose="00000500000000000000" pitchFamily="2" charset="-52"/>
              </a:rPr>
              <a:t>Ваша электронная подпись готова к работе</a:t>
            </a:r>
            <a:r>
              <a:rPr lang="ru-RU" i="1" dirty="0">
                <a:solidFill>
                  <a:srgbClr val="444444"/>
                </a:solidFill>
                <a:effectLst/>
                <a:latin typeface="Montserrat" panose="00000500000000000000" pitchFamily="2" charset="-5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0762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012FDA-E5FC-48AE-9A96-28F6AFF8F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420" y="1196044"/>
            <a:ext cx="10508362" cy="380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77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58A3D395-1D31-44E8-8295-F50B58E67712}"/>
              </a:ext>
            </a:extLst>
          </p:cNvPr>
          <p:cNvGrpSpPr/>
          <p:nvPr/>
        </p:nvGrpSpPr>
        <p:grpSpPr>
          <a:xfrm>
            <a:off x="813397" y="1427513"/>
            <a:ext cx="10565205" cy="5072326"/>
            <a:chOff x="510465" y="848414"/>
            <a:chExt cx="11171069" cy="5161172"/>
          </a:xfrm>
        </p:grpSpPr>
        <p:pic>
          <p:nvPicPr>
            <p:cNvPr id="16" name="Объект 3">
              <a:extLst>
                <a:ext uri="{FF2B5EF4-FFF2-40B4-BE49-F238E27FC236}">
                  <a16:creationId xmlns:a16="http://schemas.microsoft.com/office/drawing/2014/main" id="{BC2BA638-5CC7-4E3B-8E9C-26FAC9D5D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0465" y="848414"/>
              <a:ext cx="11171069" cy="5161172"/>
            </a:xfrm>
            <a:prstGeom prst="rect">
              <a:avLst/>
            </a:prstGeom>
          </p:spPr>
        </p:pic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8D9C1F48-B296-40C4-9754-DD9EA5F3135F}"/>
                </a:ext>
              </a:extLst>
            </p:cNvPr>
            <p:cNvGrpSpPr/>
            <p:nvPr/>
          </p:nvGrpSpPr>
          <p:grpSpPr>
            <a:xfrm>
              <a:off x="1361499" y="1951680"/>
              <a:ext cx="7336731" cy="2268839"/>
              <a:chOff x="1681539" y="2063131"/>
              <a:chExt cx="6485861" cy="2081174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5603D4B-3345-43A4-AD07-BE48C7C03EFF}"/>
                  </a:ext>
                </a:extLst>
              </p:cNvPr>
              <p:cNvSpPr txBox="1"/>
              <p:nvPr/>
            </p:nvSpPr>
            <p:spPr>
              <a:xfrm>
                <a:off x="1681539" y="2432463"/>
                <a:ext cx="6485861" cy="1711842"/>
              </a:xfrm>
              <a:prstGeom prst="rect">
                <a:avLst/>
              </a:prstGeom>
              <a:noFill/>
              <a:ln w="762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endParaRPr lang="ru-RU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4C8E8EA-4374-470A-9F86-F8FA20A43BD1}"/>
                  </a:ext>
                </a:extLst>
              </p:cNvPr>
              <p:cNvSpPr txBox="1"/>
              <p:nvPr/>
            </p:nvSpPr>
            <p:spPr>
              <a:xfrm>
                <a:off x="7847360" y="2063131"/>
                <a:ext cx="32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highlight>
                      <a:srgbClr val="FF0000"/>
                    </a:highlight>
                  </a:rPr>
                  <a:t>3</a:t>
                </a:r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FF2F077-600A-4223-AEC4-AE4E33FA219E}"/>
              </a:ext>
            </a:extLst>
          </p:cNvPr>
          <p:cNvSpPr txBox="1"/>
          <p:nvPr/>
        </p:nvSpPr>
        <p:spPr>
          <a:xfrm>
            <a:off x="1026160" y="692282"/>
            <a:ext cx="8663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Выберите подходящий </a:t>
            </a:r>
            <a:r>
              <a:rPr lang="ru-RU" b="1" dirty="0">
                <a:latin typeface="Montserrat" panose="00000500000000000000" pitchFamily="2" charset="-52"/>
              </a:rPr>
              <a:t>тариф</a:t>
            </a:r>
            <a:r>
              <a:rPr lang="ru-RU" i="1" dirty="0">
                <a:latin typeface="Montserrat" panose="00000500000000000000" pitchFamily="2" charset="-52"/>
              </a:rPr>
              <a:t> в соответствии со счетом для оплаты  (3).</a:t>
            </a:r>
          </a:p>
        </p:txBody>
      </p:sp>
    </p:spTree>
    <p:extLst>
      <p:ext uri="{BB962C8B-B14F-4D97-AF65-F5344CB8AC3E}">
        <p14:creationId xmlns:p14="http://schemas.microsoft.com/office/powerpoint/2010/main" val="614963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5C182902-06D5-4E26-8B6E-45BF3FF7B915}"/>
              </a:ext>
            </a:extLst>
          </p:cNvPr>
          <p:cNvGrpSpPr/>
          <p:nvPr/>
        </p:nvGrpSpPr>
        <p:grpSpPr>
          <a:xfrm>
            <a:off x="4332427" y="4725687"/>
            <a:ext cx="7017678" cy="1836000"/>
            <a:chOff x="4332427" y="4725687"/>
            <a:chExt cx="7017678" cy="1836000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F0CCCFDB-D030-4B35-9506-2C456681D2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128" b="44751"/>
            <a:stretch/>
          </p:blipFill>
          <p:spPr>
            <a:xfrm>
              <a:off x="4332427" y="4725687"/>
              <a:ext cx="7017678" cy="1836000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D76D1E9D-7E39-4036-AD48-96B32F6DFA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02348" y="5913602"/>
              <a:ext cx="981541" cy="365792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0DD5C14-B13F-48B3-B8F0-6E966ABFC2FB}"/>
              </a:ext>
            </a:extLst>
          </p:cNvPr>
          <p:cNvSpPr txBox="1"/>
          <p:nvPr/>
        </p:nvSpPr>
        <p:spPr>
          <a:xfrm>
            <a:off x="723132" y="470651"/>
            <a:ext cx="11176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В соответствии с применяемой системой криптографической защиты  выберите </a:t>
            </a:r>
            <a:r>
              <a:rPr lang="ru-RU" i="1" dirty="0" err="1">
                <a:latin typeface="Montserrat" panose="00000500000000000000" pitchFamily="2" charset="-52"/>
              </a:rPr>
              <a:t>Криптопровайдер</a:t>
            </a:r>
            <a:r>
              <a:rPr lang="ru-RU" i="1" dirty="0">
                <a:latin typeface="Montserrat" panose="00000500000000000000" pitchFamily="2" charset="-52"/>
              </a:rPr>
              <a:t> </a:t>
            </a:r>
          </a:p>
          <a:p>
            <a:r>
              <a:rPr lang="ru-RU" i="1" dirty="0">
                <a:latin typeface="Montserrat" panose="00000500000000000000" pitchFamily="2" charset="-52"/>
              </a:rPr>
              <a:t>(</a:t>
            </a:r>
            <a:r>
              <a:rPr lang="ru-RU" b="1" dirty="0">
                <a:latin typeface="Montserrat" panose="00000500000000000000" pitchFamily="2" charset="-52"/>
              </a:rPr>
              <a:t>КриптоПро </a:t>
            </a:r>
            <a:r>
              <a:rPr lang="en-US" b="1" dirty="0">
                <a:latin typeface="Montserrat" panose="00000500000000000000" pitchFamily="2" charset="-52"/>
              </a:rPr>
              <a:t>CSP</a:t>
            </a:r>
            <a:r>
              <a:rPr lang="ru-RU" b="1" dirty="0">
                <a:latin typeface="Montserrat" panose="00000500000000000000" pitchFamily="2" charset="-52"/>
              </a:rPr>
              <a:t>  </a:t>
            </a:r>
            <a:r>
              <a:rPr lang="ru-RU" i="1" dirty="0">
                <a:latin typeface="Montserrat" panose="00000500000000000000" pitchFamily="2" charset="-52"/>
              </a:rPr>
              <a:t>- универсальный </a:t>
            </a:r>
            <a:r>
              <a:rPr lang="ru-RU" i="1" dirty="0" err="1">
                <a:latin typeface="Montserrat" panose="00000500000000000000" pitchFamily="2" charset="-52"/>
              </a:rPr>
              <a:t>криптопровайдер</a:t>
            </a:r>
            <a:r>
              <a:rPr lang="ru-RU" i="1" dirty="0">
                <a:latin typeface="Montserrat" panose="00000500000000000000" pitchFamily="2" charset="-52"/>
              </a:rPr>
              <a:t>, </a:t>
            </a:r>
            <a:r>
              <a:rPr lang="en-US" b="1" dirty="0" err="1">
                <a:latin typeface="Montserrat" panose="00000500000000000000" pitchFamily="2" charset="-52"/>
              </a:rPr>
              <a:t>VIPNet</a:t>
            </a:r>
            <a:r>
              <a:rPr lang="en-US" b="1" dirty="0">
                <a:latin typeface="Montserrat" panose="00000500000000000000" pitchFamily="2" charset="-52"/>
              </a:rPr>
              <a:t> CSP </a:t>
            </a:r>
            <a:r>
              <a:rPr lang="ru-RU" i="1" dirty="0">
                <a:latin typeface="Montserrat" panose="00000500000000000000" pitchFamily="2" charset="-52"/>
              </a:rPr>
              <a:t>чаще используется для работы с ФИС ФРДО или для других целей пользователя)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008FBB13-B453-42EC-918C-D60CB3835D7C}"/>
              </a:ext>
            </a:extLst>
          </p:cNvPr>
          <p:cNvGrpSpPr/>
          <p:nvPr/>
        </p:nvGrpSpPr>
        <p:grpSpPr>
          <a:xfrm>
            <a:off x="723132" y="1670980"/>
            <a:ext cx="7218589" cy="3438835"/>
            <a:chOff x="1949335" y="1549742"/>
            <a:chExt cx="7218589" cy="3438835"/>
          </a:xfrm>
        </p:grpSpPr>
        <p:pic>
          <p:nvPicPr>
            <p:cNvPr id="14" name="Объект 3">
              <a:extLst>
                <a:ext uri="{FF2B5EF4-FFF2-40B4-BE49-F238E27FC236}">
                  <a16:creationId xmlns:a16="http://schemas.microsoft.com/office/drawing/2014/main" id="{ABD72EF1-CD9E-4898-8DE2-3326D8A48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49335" y="1549742"/>
              <a:ext cx="7218589" cy="343883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1F9DFD5-BFED-464A-AAF8-72E62B36D380}"/>
                </a:ext>
              </a:extLst>
            </p:cNvPr>
            <p:cNvSpPr txBox="1"/>
            <p:nvPr/>
          </p:nvSpPr>
          <p:spPr>
            <a:xfrm>
              <a:off x="3469846" y="2867814"/>
              <a:ext cx="925032" cy="316318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063366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B7B2916-433B-4D93-8827-4C36F3B60139}"/>
              </a:ext>
            </a:extLst>
          </p:cNvPr>
          <p:cNvSpPr/>
          <p:nvPr/>
        </p:nvSpPr>
        <p:spPr>
          <a:xfrm>
            <a:off x="1892300" y="2565400"/>
            <a:ext cx="2311400" cy="318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6AE47A-DBBA-449A-8F06-D4A74B847F6D}"/>
              </a:ext>
            </a:extLst>
          </p:cNvPr>
          <p:cNvSpPr txBox="1"/>
          <p:nvPr/>
        </p:nvSpPr>
        <p:spPr>
          <a:xfrm>
            <a:off x="1045325" y="774700"/>
            <a:ext cx="994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Загрузите </a:t>
            </a:r>
            <a:r>
              <a:rPr lang="ru-RU" b="1" dirty="0">
                <a:latin typeface="Montserrat" panose="00000500000000000000" pitchFamily="2" charset="-52"/>
              </a:rPr>
              <a:t>фото/скан </a:t>
            </a:r>
            <a:r>
              <a:rPr lang="ru-RU" i="1" dirty="0">
                <a:latin typeface="Montserrat" panose="00000500000000000000" pitchFamily="2" charset="-52"/>
              </a:rPr>
              <a:t>паспорта для автоматического распознавания данных. Распознание может занять некоторое время. 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70D3585-7C42-4B03-9F51-E74472DA5B20}"/>
              </a:ext>
            </a:extLst>
          </p:cNvPr>
          <p:cNvGrpSpPr/>
          <p:nvPr/>
        </p:nvGrpSpPr>
        <p:grpSpPr>
          <a:xfrm>
            <a:off x="1193800" y="1638300"/>
            <a:ext cx="10486036" cy="4882187"/>
            <a:chOff x="1206500" y="1144032"/>
            <a:chExt cx="10473336" cy="5376455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225AC80A-FF40-4357-B7F2-741C8FF9E6C0}"/>
                </a:ext>
              </a:extLst>
            </p:cNvPr>
            <p:cNvGrpSpPr/>
            <p:nvPr/>
          </p:nvGrpSpPr>
          <p:grpSpPr>
            <a:xfrm>
              <a:off x="1206500" y="1144032"/>
              <a:ext cx="10473336" cy="5376455"/>
              <a:chOff x="859332" y="1144032"/>
              <a:chExt cx="10473336" cy="5376455"/>
            </a:xfrm>
          </p:grpSpPr>
          <p:pic>
            <p:nvPicPr>
              <p:cNvPr id="4" name="Рисунок 3">
                <a:extLst>
                  <a:ext uri="{FF2B5EF4-FFF2-40B4-BE49-F238E27FC236}">
                    <a16:creationId xmlns:a16="http://schemas.microsoft.com/office/drawing/2014/main" id="{D126F8DB-E735-49EA-AFD3-1F13158EC8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59332" y="1144032"/>
                <a:ext cx="10473336" cy="5376455"/>
              </a:xfrm>
              <a:prstGeom prst="rect">
                <a:avLst/>
              </a:prstGeom>
            </p:spPr>
          </p:pic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303A976C-C504-4055-A3E2-CE0A77CBA03D}"/>
                  </a:ext>
                </a:extLst>
              </p:cNvPr>
              <p:cNvSpPr/>
              <p:nvPr/>
            </p:nvSpPr>
            <p:spPr>
              <a:xfrm>
                <a:off x="4546600" y="3060700"/>
                <a:ext cx="482600" cy="1143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FD6A7D9-8CFD-4399-9B8A-0361F7A28959}"/>
                  </a:ext>
                </a:extLst>
              </p:cNvPr>
              <p:cNvSpPr/>
              <p:nvPr/>
            </p:nvSpPr>
            <p:spPr>
              <a:xfrm>
                <a:off x="6096000" y="3060700"/>
                <a:ext cx="393700" cy="1143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0F605E2-6D40-4DFA-A6B6-23BC2B53C0F9}"/>
                  </a:ext>
                </a:extLst>
              </p:cNvPr>
              <p:cNvSpPr/>
              <p:nvPr/>
            </p:nvSpPr>
            <p:spPr>
              <a:xfrm>
                <a:off x="7448550" y="3060700"/>
                <a:ext cx="647700" cy="1143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ED8155-ADB5-447C-9CDA-F59338CDF884}"/>
                </a:ext>
              </a:extLst>
            </p:cNvPr>
            <p:cNvSpPr txBox="1"/>
            <p:nvPr/>
          </p:nvSpPr>
          <p:spPr>
            <a:xfrm>
              <a:off x="1892300" y="2819882"/>
              <a:ext cx="2171700" cy="3263417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060489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196A08-6D9B-4D53-9E78-26061D254088}"/>
              </a:ext>
            </a:extLst>
          </p:cNvPr>
          <p:cNvSpPr txBox="1"/>
          <p:nvPr/>
        </p:nvSpPr>
        <p:spPr>
          <a:xfrm>
            <a:off x="1333500" y="762000"/>
            <a:ext cx="941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Для заполнения ИНН нажмите на </a:t>
            </a:r>
            <a:r>
              <a:rPr lang="ru-RU" b="1" dirty="0">
                <a:latin typeface="Montserrat" panose="00000500000000000000" pitchFamily="2" charset="-52"/>
              </a:rPr>
              <a:t>Заполнить ИНН по паспорту</a:t>
            </a:r>
            <a:r>
              <a:rPr lang="ru-RU" i="1" dirty="0">
                <a:latin typeface="Montserrat" panose="00000500000000000000" pitchFamily="2" charset="-52"/>
              </a:rPr>
              <a:t>. Оставшиеся поля заполните вручную.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CAB950B7-E8A8-4031-B3E8-81415A3D6F78}"/>
              </a:ext>
            </a:extLst>
          </p:cNvPr>
          <p:cNvGrpSpPr/>
          <p:nvPr/>
        </p:nvGrpSpPr>
        <p:grpSpPr>
          <a:xfrm>
            <a:off x="1579657" y="1829041"/>
            <a:ext cx="9770281" cy="3199918"/>
            <a:chOff x="1579657" y="1829041"/>
            <a:chExt cx="9770281" cy="3199918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61C5BFDB-EC78-425C-9AD2-DA97D0AB3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79657" y="1829041"/>
              <a:ext cx="9770281" cy="319991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806FDEE-4FEE-4BA2-B696-91B36A823C0E}"/>
                </a:ext>
              </a:extLst>
            </p:cNvPr>
            <p:cNvSpPr txBox="1"/>
            <p:nvPr/>
          </p:nvSpPr>
          <p:spPr>
            <a:xfrm>
              <a:off x="6336923" y="2425699"/>
              <a:ext cx="1473577" cy="317501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488614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64BFE0B8-F311-4990-A253-C8AD27C20FD0}"/>
              </a:ext>
            </a:extLst>
          </p:cNvPr>
          <p:cNvGrpSpPr/>
          <p:nvPr/>
        </p:nvGrpSpPr>
        <p:grpSpPr>
          <a:xfrm>
            <a:off x="1219201" y="1181615"/>
            <a:ext cx="9258300" cy="5283199"/>
            <a:chOff x="1346201" y="927100"/>
            <a:chExt cx="9258300" cy="5283199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FF4102D8-32B7-4A25-9F06-56F6B9888C9F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346201" y="927100"/>
              <a:ext cx="9258300" cy="5283199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688365D-9FD9-4B85-A0C0-B4B4DFD23B54}"/>
                </a:ext>
              </a:extLst>
            </p:cNvPr>
            <p:cNvSpPr txBox="1"/>
            <p:nvPr/>
          </p:nvSpPr>
          <p:spPr>
            <a:xfrm>
              <a:off x="4012823" y="1650999"/>
              <a:ext cx="1092577" cy="666161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7A5347F-9F1E-4346-A583-59C4BB3E5401}"/>
              </a:ext>
            </a:extLst>
          </p:cNvPr>
          <p:cNvSpPr txBox="1"/>
          <p:nvPr/>
        </p:nvSpPr>
        <p:spPr>
          <a:xfrm>
            <a:off x="1130301" y="393186"/>
            <a:ext cx="88772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Способом подписания выберите </a:t>
            </a:r>
            <a:r>
              <a:rPr lang="ru-RU" b="1" dirty="0">
                <a:latin typeface="Montserrat" panose="00000500000000000000" pitchFamily="2" charset="-52"/>
              </a:rPr>
              <a:t>УДАЛЕННО по ЭП</a:t>
            </a:r>
            <a:r>
              <a:rPr lang="ru-RU" b="1" i="1" dirty="0">
                <a:latin typeface="Montserrat" panose="00000500000000000000" pitchFamily="2" charset="-52"/>
              </a:rPr>
              <a:t>. </a:t>
            </a:r>
            <a:r>
              <a:rPr lang="ru-RU" i="1" dirty="0">
                <a:latin typeface="Montserrat" panose="00000500000000000000" pitchFamily="2" charset="-52"/>
              </a:rPr>
              <a:t>Если сертификат хранится</a:t>
            </a:r>
            <a:r>
              <a:rPr lang="en-US" i="1" dirty="0">
                <a:latin typeface="Montserrat" panose="00000500000000000000" pitchFamily="2" charset="-52"/>
              </a:rPr>
              <a:t> </a:t>
            </a:r>
            <a:r>
              <a:rPr lang="ru-RU" i="1" dirty="0">
                <a:latin typeface="Montserrat" panose="00000500000000000000" pitchFamily="2" charset="-52"/>
              </a:rPr>
              <a:t>на </a:t>
            </a:r>
            <a:r>
              <a:rPr lang="en-US" i="1" dirty="0" err="1">
                <a:latin typeface="Montserrat" panose="00000500000000000000" pitchFamily="2" charset="-52"/>
              </a:rPr>
              <a:t>usb</a:t>
            </a:r>
            <a:r>
              <a:rPr lang="en-US" i="1" dirty="0">
                <a:latin typeface="Montserrat" panose="00000500000000000000" pitchFamily="2" charset="-52"/>
              </a:rPr>
              <a:t>-</a:t>
            </a:r>
            <a:r>
              <a:rPr lang="ru-RU" i="1" dirty="0">
                <a:latin typeface="Montserrat" panose="00000500000000000000" pitchFamily="2" charset="-52"/>
              </a:rPr>
              <a:t>носителе, подключите его.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0761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2B735E-0A4D-4A92-A32F-892912C909D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70001" y="1206501"/>
            <a:ext cx="8686800" cy="5283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9D5D80-DAD0-4C5C-AE37-D4829579D05F}"/>
              </a:ext>
            </a:extLst>
          </p:cNvPr>
          <p:cNvSpPr txBox="1"/>
          <p:nvPr/>
        </p:nvSpPr>
        <p:spPr>
          <a:xfrm>
            <a:off x="1853823" y="2807183"/>
            <a:ext cx="2387977" cy="92661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3BBF0B-5487-447A-93C6-804780AD7CB1}"/>
              </a:ext>
            </a:extLst>
          </p:cNvPr>
          <p:cNvSpPr txBox="1"/>
          <p:nvPr/>
        </p:nvSpPr>
        <p:spPr>
          <a:xfrm>
            <a:off x="1574801" y="482600"/>
            <a:ext cx="9512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Нажмите на </a:t>
            </a:r>
            <a:r>
              <a:rPr lang="ru-RU" b="1" dirty="0">
                <a:latin typeface="Montserrat" panose="00000500000000000000" pitchFamily="2" charset="-52"/>
              </a:rPr>
              <a:t>Выбрать сертификат </a:t>
            </a:r>
            <a:r>
              <a:rPr lang="ru-RU" i="1" dirty="0">
                <a:latin typeface="Montserrat" panose="00000500000000000000" pitchFamily="2" charset="-52"/>
              </a:rPr>
              <a:t>и подписать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1051754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492</Words>
  <Application>Microsoft Office PowerPoint</Application>
  <PresentationFormat>Широкоэкранный</PresentationFormat>
  <Paragraphs>37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Montserrat</vt:lpstr>
      <vt:lpstr>Тема Office</vt:lpstr>
      <vt:lpstr>    Астрал Подпись: Создание заявки на основе действующего  сертификата   Для регистрации в сервисе перейдите по ссылке  https://lk.et.astral.ru/  Зарегистрируйтесь.  </vt:lpstr>
      <vt:lpstr>Для создания заявления на основе сертификата перейдите в реестр Сертификаты (1) и в строке с необходимым сертификатом нажмите кнопку Выпустить новую ЭП на основе сертификата (2).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Астрал Подпись: Создание заявки на основе сертификата.  Для регистрации в сервисе перейдите по ссылке  https://lk.et.astral.ru/.  Для продолжения регистрации нажмите на гиперссылку Зарегистрироваться.</dc:title>
  <dc:creator>Татьяна Ковалева (Никулина)</dc:creator>
  <cp:lastModifiedBy>Татьяна Ковалева (Никулина)</cp:lastModifiedBy>
  <cp:revision>31</cp:revision>
  <dcterms:created xsi:type="dcterms:W3CDTF">2026-08-24T13:23:31Z</dcterms:created>
  <dcterms:modified xsi:type="dcterms:W3CDTF">2026-08-28T06:21:17Z</dcterms:modified>
</cp:coreProperties>
</file>